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7"/>
  </p:notesMasterIdLst>
  <p:sldIdLst>
    <p:sldId id="263" r:id="rId2"/>
    <p:sldId id="260" r:id="rId3"/>
    <p:sldId id="272" r:id="rId4"/>
    <p:sldId id="264" r:id="rId5"/>
    <p:sldId id="259" r:id="rId6"/>
    <p:sldId id="262" r:id="rId7"/>
    <p:sldId id="261" r:id="rId8"/>
    <p:sldId id="265" r:id="rId9"/>
    <p:sldId id="266" r:id="rId10"/>
    <p:sldId id="273" r:id="rId11"/>
    <p:sldId id="274" r:id="rId12"/>
    <p:sldId id="271" r:id="rId13"/>
    <p:sldId id="268" r:id="rId14"/>
    <p:sldId id="270" r:id="rId15"/>
    <p:sldId id="269" r:id="rId16"/>
  </p:sldIdLst>
  <p:sldSz cx="18288000" cy="10287000"/>
  <p:notesSz cx="10287000" cy="18288000"/>
  <p:embeddedFontLst>
    <p:embeddedFont>
      <p:font typeface="Cambria Math" panose="02040503050406030204" pitchFamily="18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edium" panose="02000000000000000000" pitchFamily="2" charset="0"/>
      <p:regular r:id="rId23"/>
      <p:italic r:id="rId24"/>
    </p:embeddedFont>
    <p:embeddedFont>
      <p:font typeface="Urbanist" panose="020B0604020202020204" charset="0"/>
      <p:bold r:id="rId25"/>
      <p:boldItalic r:id="rId26"/>
    </p:embeddedFont>
    <p:embeddedFont>
      <p:font typeface="Urbanist Medium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6" d="100"/>
          <a:sy n="56" d="100"/>
        </p:scale>
        <p:origin x="63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04331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12961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5351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7405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5865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3801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6912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-US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60683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7481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46222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0871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0011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00" y="2924175"/>
            <a:ext cx="16383000" cy="64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6250" y="476250"/>
            <a:ext cx="17335500" cy="933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430500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59259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49"/>
            <a:ext cx="2857500" cy="140493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1: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Satellit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“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LandSat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9” Aufbau (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verändert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fik 2" descr="Ein Bild, das Satellit, Transport, Raum, Screenshot enthält.&#10;&#10;Automatisch generierte Beschreibung">
            <a:extLst>
              <a:ext uri="{FF2B5EF4-FFF2-40B4-BE49-F238E27FC236}">
                <a16:creationId xmlns:a16="http://schemas.microsoft.com/office/drawing/2014/main" id="{D9BDDDD4-FFDE-32DF-189C-EC2293978F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167" y="976313"/>
            <a:ext cx="13165666" cy="7405687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092AEC7-3C9B-740B-B0EE-D73B1CB0617A}"/>
              </a:ext>
            </a:extLst>
          </p:cNvPr>
          <p:cNvSpPr txBox="1"/>
          <p:nvPr/>
        </p:nvSpPr>
        <p:spPr>
          <a:xfrm>
            <a:off x="10929938" y="5257800"/>
            <a:ext cx="19716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 err="1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Solarpanele</a:t>
            </a:r>
            <a:endParaRPr lang="de-DE" sz="24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60FE04D-591E-979E-5BFB-75398D127F4E}"/>
              </a:ext>
            </a:extLst>
          </p:cNvPr>
          <p:cNvSpPr txBox="1"/>
          <p:nvPr/>
        </p:nvSpPr>
        <p:spPr>
          <a:xfrm>
            <a:off x="6029325" y="2447925"/>
            <a:ext cx="2000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Satellitenbus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90D30B8-344B-8C35-AA0F-234F460FCFB3}"/>
              </a:ext>
            </a:extLst>
          </p:cNvPr>
          <p:cNvSpPr txBox="1"/>
          <p:nvPr/>
        </p:nvSpPr>
        <p:spPr>
          <a:xfrm>
            <a:off x="4200524" y="7591425"/>
            <a:ext cx="42719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Thermische Infrarotsensor 2</a:t>
            </a:r>
          </a:p>
          <a:p>
            <a:pPr algn="ctr"/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(TIR-2)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A4F929D-7A96-3ABB-81C4-E8D16EE95980}"/>
              </a:ext>
            </a:extLst>
          </p:cNvPr>
          <p:cNvSpPr txBox="1"/>
          <p:nvPr/>
        </p:nvSpPr>
        <p:spPr>
          <a:xfrm>
            <a:off x="1771650" y="3095625"/>
            <a:ext cx="3657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Operational Land Imager (OLI)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B3046B3A-8BA2-EC3B-81E3-74FFF363D4E6}"/>
              </a:ext>
            </a:extLst>
          </p:cNvPr>
          <p:cNvCxnSpPr/>
          <p:nvPr/>
        </p:nvCxnSpPr>
        <p:spPr>
          <a:xfrm>
            <a:off x="4200524" y="3686175"/>
            <a:ext cx="800101" cy="11143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1159A660-7809-544E-8654-C3A51214BB27}"/>
              </a:ext>
            </a:extLst>
          </p:cNvPr>
          <p:cNvCxnSpPr/>
          <p:nvPr/>
        </p:nvCxnSpPr>
        <p:spPr>
          <a:xfrm flipH="1" flipV="1">
            <a:off x="4600574" y="6188869"/>
            <a:ext cx="828676" cy="14025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8E24E17B-2998-38DB-596B-CD1ED1A61179}"/>
              </a:ext>
            </a:extLst>
          </p:cNvPr>
          <p:cNvCxnSpPr/>
          <p:nvPr/>
        </p:nvCxnSpPr>
        <p:spPr>
          <a:xfrm flipH="1">
            <a:off x="6472238" y="2909590"/>
            <a:ext cx="400050" cy="25601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011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367379" y="7905750"/>
            <a:ext cx="2920621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440462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2: Whiskbroom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fik 2" descr="Ein Bild, das Muster, Quadrat, Rechteck, Symmetrie enthält.&#10;&#10;Automatisch generierte Beschreibung">
            <a:extLst>
              <a:ext uri="{FF2B5EF4-FFF2-40B4-BE49-F238E27FC236}">
                <a16:creationId xmlns:a16="http://schemas.microsoft.com/office/drawing/2014/main" id="{D37E0BD0-E5D0-1BC3-CA94-87AB5AC447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383" y="1468804"/>
            <a:ext cx="11909234" cy="734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081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3: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Pushbroom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fik 2" descr="Ein Bild, das Muster, Quadrat, Rechteck, Symmetrie enthält.&#10;&#10;Automatisch generierte Beschreibung">
            <a:extLst>
              <a:ext uri="{FF2B5EF4-FFF2-40B4-BE49-F238E27FC236}">
                <a16:creationId xmlns:a16="http://schemas.microsoft.com/office/drawing/2014/main" id="{E6ECB91F-2419-99F3-B0A6-CDE5C8F4E7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5064" y="1428750"/>
            <a:ext cx="11897871" cy="742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332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109832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03514" y="8067675"/>
            <a:ext cx="2511472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4: Additive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Farbmischung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gelb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9330E77-03F4-CBC0-9FC2-0AB733CE1D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874" y="879589"/>
            <a:ext cx="7746251" cy="852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20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109832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03514" y="8067675"/>
            <a:ext cx="2511472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5: Additive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Farbmischung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lila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EE568AC-946E-E8B4-07D0-B92650D4A7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0874" y="879589"/>
            <a:ext cx="7746252" cy="852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9473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2952750"/>
            <a:ext cx="127095" cy="4007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8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572750" y="7058025"/>
            <a:ext cx="85725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5611475" y="7905750"/>
            <a:ext cx="1905000" cy="6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50" y="2952751"/>
            <a:ext cx="15201900" cy="3724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 1: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Satellit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“LandSat9” Aufbau (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verändert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- https://commons.wikimedia.org/wiki/File:Landsat_9_spacecraft_model_1.png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 2: Whiskbroom - https://commons.wikimedia.org/wiki/File:Whiskbroom_visualization.gif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 3: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Pushbroom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https://commons.wikimedia.org/wiki/File:Push_broom_scanner_visualization.gif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 4: Additive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Farbmischung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gelb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– Screenshot von “http://spectrumcolors.de/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cor_rgb_demo.php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”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 5: Additive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Farbmischung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lila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– Screenshot von “http://spectrumcolors.de/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cor_rgb_demo.php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”</a:t>
            </a:r>
            <a:endParaRPr lang="en-US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endParaRPr lang="en-US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10801350" y="7058025"/>
            <a:ext cx="4410075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Urbanist Medium"/>
              <a:buNone/>
            </a:pPr>
            <a:r>
              <a:rPr lang="en-US" sz="1650" b="0" i="0" u="none" strike="noStrike" cap="none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„Die Versprechen der digitalen Bildung̶̶̶̶̶̶̶ quo vadis, Hochschullehre?” von Markus Deimann.Dieses Werk und dessen Inhalte sind̶̶̶̶̶̶̶ sofern nicht anders angegeben̶̶̶̶̶̶̶ lizenziert unter CC BY-SA 4.0. Ausgenommen ausder Lizenz sind die verwendeten Logos.</a:t>
            </a:r>
            <a:endParaRPr sz="16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766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705225"/>
            <a:ext cx="130227" cy="253068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50" y="1314450"/>
            <a:ext cx="40005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Definition</a:t>
            </a:r>
            <a:endParaRPr kumimoji="0" sz="5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00250" y="3705225"/>
            <a:ext cx="148383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750"/>
              <a:buFont typeface="Urbanist Medium"/>
              <a:buNone/>
              <a:tabLst/>
              <a:defRPr/>
            </a:pP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Fernerkundung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ist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die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Gesamtheit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der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Verfahren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zur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Gewinnung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von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Informationen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über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die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Erdoberfläche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…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durch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Messungen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der von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ihr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ausgehenden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(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Energie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-) Felder. Als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Informationsträger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dient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dabei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die von der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Erde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reflektierte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oder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emittierte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elektromagnetische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 </a:t>
            </a:r>
            <a:r>
              <a:rPr kumimoji="0" lang="en-US" sz="355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Strahlung</a:t>
            </a:r>
            <a:r>
              <a:rPr kumimoji="0" lang="en-US" sz="355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Urbanist"/>
                <a:ea typeface="Urbanist"/>
                <a:cs typeface="Urbanist"/>
                <a:sym typeface="Urbanist"/>
              </a:rPr>
              <a:t>.</a:t>
            </a:r>
            <a:endParaRPr kumimoji="0" lang="en-US" sz="355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00" y="2924175"/>
            <a:ext cx="16383000" cy="6410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6250" y="476250"/>
            <a:ext cx="17335500" cy="933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430500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077466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1: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Atmosphärische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Fenster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67CF8A4-D2BE-2191-CAED-B3C8F8864C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3199" y="1723330"/>
            <a:ext cx="12141602" cy="684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855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2 :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Reflexionskurve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01AABD8E-8915-3CA9-6144-2F8239B0B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0553" y="195261"/>
            <a:ext cx="9926893" cy="593407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9538879-DEAC-57FC-E3BE-9E2AD84E3D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1925" y="6410326"/>
            <a:ext cx="5084150" cy="24479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3: Reflektanz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407539DF-5A2F-24EF-31E7-99A00DB7C572}"/>
                  </a:ext>
                </a:extLst>
              </p:cNvPr>
              <p:cNvSpPr txBox="1"/>
              <p:nvPr/>
            </p:nvSpPr>
            <p:spPr>
              <a:xfrm>
                <a:off x="1651380" y="4568471"/>
                <a:ext cx="14985240" cy="115005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𝑅𝑒𝑓𝑙𝑒𝑘𝑡𝑎𝑛𝑧</m:t>
                      </m:r>
                      <m:r>
                        <a:rPr lang="de-DE" sz="3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de-DE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𝑆𝑡𝑟𝑎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𝑙𝑢𝑛𝑔𝑠𝑠𝑡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𝑟𝑘𝑒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𝑎𝑚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𝑆𝑒𝑛𝑠𝑜𝑟</m:t>
                          </m:r>
                        </m:num>
                        <m:den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𝑆𝑡𝑟𝑎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𝑙𝑢𝑛𝑔𝑠𝑠𝑡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ä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𝑟𝑘𝑒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𝑎𝑚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𝐵𝑜𝑑𝑒𝑛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𝑆𝑜𝑙𝑎𝑟𝑒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𝐸𝑖𝑛𝑠𝑡𝑟𝑎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𝑙𝑢𝑛𝑔</m:t>
                          </m:r>
                          <m:r>
                            <a:rPr lang="de-DE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de-DE" sz="3600" dirty="0"/>
              </a:p>
            </p:txBody>
          </p:sp>
        </mc:Choice>
        <mc:Fallback>
          <p:sp>
            <p:nvSpPr>
              <p:cNvPr id="2" name="Textfeld 1">
                <a:extLst>
                  <a:ext uri="{FF2B5EF4-FFF2-40B4-BE49-F238E27FC236}">
                    <a16:creationId xmlns:a16="http://schemas.microsoft.com/office/drawing/2014/main" id="{407539DF-5A2F-24EF-31E7-99A00DB7C5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1380" y="4568471"/>
                <a:ext cx="14985240" cy="1150058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3793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201255"/>
            <a:ext cx="127095" cy="2326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8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572750" y="7058025"/>
            <a:ext cx="85725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5611475" y="7905750"/>
            <a:ext cx="1905000" cy="6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50" y="3124199"/>
            <a:ext cx="15201900" cy="3552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 1: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Atmosphärische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Durchlässigkeit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https://commons.wikimedia.org/wiki/File:Atmosph%C3%A4rische_Durchl%C3%A4ssigkeit_DE.svg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 2: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Reflexionskurve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https://seos-project.eu/remotesensing/remotesensing-c01-p06.de.html</a:t>
            </a:r>
            <a:endParaRPr lang="en-US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Abb. 3: Reflektanz – Lucas Rudnik - own Work</a:t>
            </a:r>
            <a:endParaRPr lang="en-US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10801350" y="7058025"/>
            <a:ext cx="4410075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Urbanist Medium"/>
              <a:buNone/>
            </a:pPr>
            <a:r>
              <a:rPr lang="en-US" sz="1650" b="0" i="0" u="none" strike="noStrike" cap="none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„Die Versprechen der digitalen Bildung̶̶̶̶̶̶̶ quo vadis, Hochschullehre?” von Markus Deimann.Dieses Werk und dessen Inhalte sind̶̶̶̶̶̶̶ sofern nicht anders angegeben̶̶̶̶̶̶̶ lizenziert unter CC BY-SA 4.0. Ausgenommen ausder Lizenz sind die verwendeten Logos.</a:t>
            </a:r>
            <a:endParaRPr sz="16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500" y="7905750"/>
            <a:ext cx="285750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6"/>
          <p:cNvSpPr/>
          <p:nvPr/>
        </p:nvSpPr>
        <p:spPr>
          <a:xfrm>
            <a:off x="15627824" y="7991475"/>
            <a:ext cx="2462852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 1: 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Elekromagnetisches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Spektrum 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E862865-1386-E059-9529-6D25EB7CA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3884" y="1730138"/>
            <a:ext cx="12760232" cy="682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75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8" descr="preencoded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201255"/>
            <a:ext cx="127095" cy="4566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8" descr="preencoded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0572750" y="7058025"/>
            <a:ext cx="85725" cy="143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8" descr="preencoded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5611475" y="7905750"/>
            <a:ext cx="1905000" cy="67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"/>
                <a:ea typeface="Urbanist"/>
                <a:cs typeface="Urbanist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50" y="3124199"/>
            <a:ext cx="15201900" cy="3552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 1: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Elektromagnetisches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Spektrum - https://de.wikipedia.org/wiki/Infrarotspektroskopie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endParaRPr lang="en-US" sz="22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8"/>
          <p:cNvSpPr/>
          <p:nvPr/>
        </p:nvSpPr>
        <p:spPr>
          <a:xfrm>
            <a:off x="10801350" y="7058025"/>
            <a:ext cx="4410075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818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50"/>
              <a:buFont typeface="Urbanist Medium"/>
              <a:buNone/>
            </a:pPr>
            <a:r>
              <a:rPr lang="en-US" sz="1650" b="0" i="0" u="none" strike="noStrike" cap="none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„Die Versprechen der digitalen Bildung̶̶̶̶̶̶̶ quo vadis, Hochschullehre?” von Markus Deimann.Dieses Werk und dessen Inhalte sind̶̶̶̶̶̶̶ sofern nicht anders angegeben̶̶̶̶̶̶̶ lizenziert unter CC BY-SA 4.0. Ausgenommen ausder Lizenz sind die verwendeten Logos.</a:t>
            </a:r>
            <a:endParaRPr sz="16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1165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500</Words>
  <Application>Microsoft Office PowerPoint</Application>
  <PresentationFormat>Benutzerdefiniert</PresentationFormat>
  <Paragraphs>66</Paragraphs>
  <Slides>15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Roboto</vt:lpstr>
      <vt:lpstr>Calibri</vt:lpstr>
      <vt:lpstr>Roboto Medium</vt:lpstr>
      <vt:lpstr>Urbanist Medium</vt:lpstr>
      <vt:lpstr>Cambria Math</vt:lpstr>
      <vt:lpstr>Urbanist</vt:lpstr>
      <vt:lpstr>Arial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Lucas</dc:creator>
  <cp:lastModifiedBy>Lucas Rudnik</cp:lastModifiedBy>
  <cp:revision>9</cp:revision>
  <dcterms:modified xsi:type="dcterms:W3CDTF">2024-08-17T14:20:07Z</dcterms:modified>
</cp:coreProperties>
</file>